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4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9.xml.rels" ContentType="application/vnd.openxmlformats-package.relationships+xml"/>
  <Override PartName="/ppt/notesSlides/notesSlide36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media/image9.png" ContentType="image/png"/>
  <Override PartName="/ppt/media/image57.png" ContentType="image/png"/>
  <Override PartName="/ppt/media/image1.png" ContentType="image/png"/>
  <Override PartName="/ppt/media/image58.png" ContentType="image/png"/>
  <Override PartName="/ppt/media/image2.png" ContentType="image/png"/>
  <Override PartName="/ppt/media/image59.png" ContentType="image/png"/>
  <Override PartName="/ppt/media/image3.png" ContentType="image/png"/>
  <Override PartName="/ppt/media/image15.wmf" ContentType="image/x-wmf"/>
  <Override PartName="/ppt/media/image4.png" ContentType="image/png"/>
  <Override PartName="/ppt/media/image5.png" ContentType="image/png"/>
  <Override PartName="/ppt/media/image6.png" ContentType="image/png"/>
  <Override PartName="/ppt/media/image27.gif" ContentType="image/gif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6.png" ContentType="image/png"/>
  <Override PartName="/ppt/media/image17.png" ContentType="image/png"/>
  <Override PartName="/ppt/media/image39.gif" ContentType="image/gif"/>
  <Override PartName="/ppt/media/image18.png" ContentType="image/png"/>
  <Override PartName="/ppt/media/image22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21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60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65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68.xml.rels" ContentType="application/vnd.openxmlformats-package.relationships+xml"/>
  <Override PartName="/ppt/slides/_rels/slide69.xml.rels" ContentType="application/vnd.openxmlformats-package.relationships+xml"/>
  <Override PartName="/ppt/slides/_rels/slide70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D1D36F8-3A76-4206-8DB5-1DA0C2DDA7A3}" type="slidenum"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4.xml.rels><?xml version="1.0" encoding="UTF-8"?>
<Relationships xmlns="http://schemas.openxmlformats.org/package/2006/relationships"><Relationship Id="rId1" Type="http://schemas.openxmlformats.org/officeDocument/2006/relationships/slide" Target="../slides/slide64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Wikipedia can tell you more than you ever wanted to know about Shape file formats!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ECB6793-0CA1-4847-AEAD-35D60CA0E8FE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B1EAE19-AFCE-4654-AAF6-55B487E9BF09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73AFCC4-5B05-4CC4-B297-92CD2B8BA38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– impact and relationship of space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894BACE-0AFC-4D67-A8CC-E5E26828E75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Variation not caused by space, but by another variable (income)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83428A4-7006-4203-8F4E-547030A8BF7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weights file we have to create. 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2FF29C-3E6D-4E88-8F24-71A156D1EE81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http://cdn3.hark.com/images/000/002/631/2631/original.gif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http://www.hark.com/collections/dtqzfmzlvm-lisa-simpson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9D015A-F267-4C59-BEDA-699A861083E8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score = most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score = least deprived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C9E0E8E-C7D3-4D91-B51F-A7555B05A09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08A108-E9C1-4251-A66B-963AF9B2550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C3EF5D3-96C4-4204-A742-C34E622C625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DB3220A-E83B-4B2D-91C5-1B88ECA35CA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5DB739-B836-4E97-B5AE-6ABD5CFC92E0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479FA4-2DFD-4BCD-985F-BA9B1B28FB5D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A342016-B44F-4904-8159-970FC450FD6C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around tram stations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B3FA9A5-7DB5-4E98-9A4F-DA8873E2FE97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Points (LSOAs) within Tram station buffers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0F62D8-B627-449B-A385-DBE1B6A74E2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A521C0-DD37-4374-B7BE-EAFA825CC85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 aspect to remember is inputs and outputs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EF96700-C079-4601-BEFB-6E38E57C8D55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A95AB95-A67C-41B3-8ED8-701018B8988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DC2EC5B-65F5-4034-957D-B65F56E69166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 on 2 previously, 3 today.</a:t>
            </a:r>
            <a:endParaRPr b="0" lang="en-GB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A88AC2-BD70-41DB-8822-F17A2C289983}" type="slidenum">
              <a:rPr b="0" lang="en-GB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GB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e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25/01/17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A75A572-2079-4DE6-81B6-AF0EC68E2E3C}" type="slidenum">
              <a:rPr b="0"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600" cy="591120"/>
          </a:xfrm>
          <a:prstGeom prst="rect">
            <a:avLst/>
          </a:prstGeom>
          <a:ln>
            <a:noFill/>
          </a:ln>
        </p:spPr>
      </p:pic>
      <p:pic>
        <p:nvPicPr>
          <p:cNvPr id="40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360" cy="73512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LevelClick to edit Master text styles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25/01/17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508D048A-D397-4486-AAEB-1E6030743632}" type="slidenum"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600" cy="591120"/>
          </a:xfrm>
          <a:prstGeom prst="rect">
            <a:avLst/>
          </a:prstGeom>
          <a:ln>
            <a:noFill/>
          </a:ln>
        </p:spPr>
      </p:pic>
      <p:pic>
        <p:nvPicPr>
          <p:cNvPr id="81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360" cy="73512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25/01/17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B53574CE-5DF7-4C03-BA92-E8B8A5DF1C5A}" type="slidenum"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8" descr=""/>
          <p:cNvPicPr/>
          <p:nvPr/>
        </p:nvPicPr>
        <p:blipFill>
          <a:blip r:embed="rId2"/>
          <a:stretch/>
        </p:blipFill>
        <p:spPr>
          <a:xfrm>
            <a:off x="448200" y="6117480"/>
            <a:ext cx="2568600" cy="591120"/>
          </a:xfrm>
          <a:prstGeom prst="rect">
            <a:avLst/>
          </a:prstGeom>
          <a:ln>
            <a:noFill/>
          </a:ln>
        </p:spPr>
      </p:pic>
      <p:pic>
        <p:nvPicPr>
          <p:cNvPr id="122" name="Picture 3" descr=""/>
          <p:cNvPicPr/>
          <p:nvPr/>
        </p:nvPicPr>
        <p:blipFill>
          <a:blip r:embed="rId3"/>
          <a:stretch/>
        </p:blipFill>
        <p:spPr>
          <a:xfrm>
            <a:off x="4546440" y="6122520"/>
            <a:ext cx="4140360" cy="735120"/>
          </a:xfrm>
          <a:prstGeom prst="rect">
            <a:avLst/>
          </a:prstGeom>
          <a:ln>
            <a:noFill/>
          </a:ln>
        </p:spPr>
      </p:pic>
      <p:sp>
        <p:nvSpPr>
          <p:cNvPr id="123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366624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25/01/17</a:t>
            </a:r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lIns="90000" rIns="90000" tIns="45000" bIns="45000"/>
          <a:p>
            <a:endParaRPr b="0" lang="en-GB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/>
          </p:nvPr>
        </p:nvSpPr>
        <p:spPr>
          <a:xfrm>
            <a:off x="4572000" y="6356520"/>
            <a:ext cx="4372560" cy="3646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93E7AC1-B88D-45EE-8E12-B7633CFC3334}" type="slidenum"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endParaRPr b="0" lang="en-GB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hyperlink" Target="http://www.bbc.co.uk/news/uk-england-34701595" TargetMode="External"/><Relationship Id="rId2" Type="http://schemas.openxmlformats.org/officeDocument/2006/relationships/hyperlink" Target="http://www.bbc.co.uk/news/uk-england-34701595" TargetMode="External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9.g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2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4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hyperlink" Target="http://link.springer.com/10.1007/978-94-015-7799-1" TargetMode="External"/><Relationship Id="rId2" Type="http://schemas.openxmlformats.org/officeDocument/2006/relationships/hyperlink" Target="http://link.springer.com/10.1007/978-94-015-7799-1" TargetMode="External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719960" y="2784960"/>
            <a:ext cx="1744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4724280" y="3147480"/>
            <a:ext cx="387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Department of Geography and Planning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1477080" y="2778120"/>
            <a:ext cx="3225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Thu 3</a:t>
            </a:r>
            <a:r>
              <a:rPr b="1" lang="en-GB" sz="1800" spc="-1" strike="noStrike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rd</a:t>
            </a: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March, 9:30am – 4pm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6636600" y="2784960"/>
            <a:ext cx="1818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2072520" y="1548000"/>
            <a:ext cx="5096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11" descr=""/>
          <p:cNvPicPr/>
          <p:nvPr/>
        </p:nvPicPr>
        <p:blipFill>
          <a:blip r:embed="rId1"/>
          <a:stretch/>
        </p:blipFill>
        <p:spPr>
          <a:xfrm>
            <a:off x="4794120" y="4672440"/>
            <a:ext cx="3826800" cy="889200"/>
          </a:xfrm>
          <a:prstGeom prst="rect">
            <a:avLst/>
          </a:prstGeom>
          <a:ln>
            <a:noFill/>
          </a:ln>
        </p:spPr>
      </p:pic>
      <p:pic>
        <p:nvPicPr>
          <p:cNvPr id="174" name="Picture 12" descr=""/>
          <p:cNvPicPr/>
          <p:nvPr/>
        </p:nvPicPr>
        <p:blipFill>
          <a:blip r:embed="rId2"/>
          <a:stretch/>
        </p:blipFill>
        <p:spPr>
          <a:xfrm>
            <a:off x="1113480" y="4518000"/>
            <a:ext cx="2660400" cy="13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2" descr=""/>
          <p:cNvPicPr/>
          <p:nvPr/>
        </p:nvPicPr>
        <p:blipFill>
          <a:blip r:embed="rId1"/>
          <a:stretch/>
        </p:blipFill>
        <p:spPr>
          <a:xfrm>
            <a:off x="7514640" y="5533920"/>
            <a:ext cx="1171800" cy="9763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Picture 7" descr=""/>
          <p:cNvPicPr/>
          <p:nvPr/>
        </p:nvPicPr>
        <p:blipFill>
          <a:blip r:embed="rId2"/>
          <a:stretch/>
        </p:blipFill>
        <p:spPr>
          <a:xfrm>
            <a:off x="468000" y="5733000"/>
            <a:ext cx="2877480" cy="723600"/>
          </a:xfrm>
          <a:prstGeom prst="rect">
            <a:avLst/>
          </a:prstGeom>
          <a:ln>
            <a:noFill/>
          </a:ln>
        </p:spPr>
      </p:pic>
      <p:sp>
        <p:nvSpPr>
          <p:cNvPr id="217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 to survey: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1" descr=""/>
          <p:cNvPicPr/>
          <p:nvPr/>
        </p:nvPicPr>
        <p:blipFill>
          <a:blip r:embed="rId3"/>
          <a:stretch/>
        </p:blipFill>
        <p:spPr>
          <a:xfrm>
            <a:off x="0" y="0"/>
            <a:ext cx="9827280" cy="6875640"/>
          </a:xfrm>
          <a:prstGeom prst="rect">
            <a:avLst/>
          </a:prstGeom>
          <a:ln>
            <a:noFill/>
          </a:ln>
        </p:spPr>
      </p:pic>
      <p:sp>
        <p:nvSpPr>
          <p:cNvPr id="219" name="CustomShape 4"/>
          <p:cNvSpPr/>
          <p:nvPr/>
        </p:nvSpPr>
        <p:spPr>
          <a:xfrm>
            <a:off x="97560" y="4192920"/>
            <a:ext cx="4664160" cy="252576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CustomShape 5"/>
          <p:cNvSpPr/>
          <p:nvPr/>
        </p:nvSpPr>
        <p:spPr>
          <a:xfrm>
            <a:off x="97560" y="673560"/>
            <a:ext cx="4664160" cy="34538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6"/>
          <p:cNvSpPr/>
          <p:nvPr/>
        </p:nvSpPr>
        <p:spPr>
          <a:xfrm>
            <a:off x="4884480" y="695520"/>
            <a:ext cx="3801960" cy="22024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2" name="CustomShape 7"/>
          <p:cNvSpPr/>
          <p:nvPr/>
        </p:nvSpPr>
        <p:spPr>
          <a:xfrm>
            <a:off x="4884480" y="2983680"/>
            <a:ext cx="3801960" cy="37350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CustomShape 8"/>
          <p:cNvSpPr/>
          <p:nvPr/>
        </p:nvSpPr>
        <p:spPr>
          <a:xfrm>
            <a:off x="469800" y="4648320"/>
            <a:ext cx="3768480" cy="27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the console where you can type in commands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9"/>
          <p:cNvSpPr/>
          <p:nvPr/>
        </p:nvSpPr>
        <p:spPr>
          <a:xfrm>
            <a:off x="5440320" y="4416840"/>
            <a:ext cx="23605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Here will show either your files (the files tab) or your plots (the plots tab)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10"/>
          <p:cNvSpPr/>
          <p:nvPr/>
        </p:nvSpPr>
        <p:spPr>
          <a:xfrm>
            <a:off x="5230080" y="1484640"/>
            <a:ext cx="2345040" cy="27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lists the variables you have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11"/>
          <p:cNvSpPr/>
          <p:nvPr/>
        </p:nvSpPr>
        <p:spPr>
          <a:xfrm>
            <a:off x="892440" y="1498680"/>
            <a:ext cx="2503800" cy="27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is where you can write scripts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12"/>
          <p:cNvSpPr/>
          <p:nvPr/>
        </p:nvSpPr>
        <p:spPr>
          <a:xfrm>
            <a:off x="5220000" y="1484640"/>
            <a:ext cx="2365560" cy="2764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Notes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script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Highlight, Ctrl-Enter or click Run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your scripts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comments (#) to your script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use projects (if you wish)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Beware of typos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of type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Spatial*DataFrame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* = Points / Lines / Polygons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"data"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"polygons" 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"bbox"  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"proj4string"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"data”  ”polygons”   "bbox"    "proj4string”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LSOA_CODE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running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proj4string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icture 7" descr=""/>
          <p:cNvPicPr/>
          <p:nvPr/>
        </p:nvPicPr>
        <p:blipFill>
          <a:blip r:embed="rId1"/>
          <a:srcRect l="34448" t="30840" r="32794" b="56016"/>
          <a:stretch/>
        </p:blipFill>
        <p:spPr>
          <a:xfrm>
            <a:off x="172800" y="1044360"/>
            <a:ext cx="8069400" cy="1918800"/>
          </a:xfrm>
          <a:prstGeom prst="rect">
            <a:avLst/>
          </a:prstGeom>
          <a:ln>
            <a:noFill/>
          </a:ln>
        </p:spPr>
      </p:pic>
      <p:sp>
        <p:nvSpPr>
          <p:cNvPr id="23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Shape Files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493920" y="3293640"/>
            <a:ext cx="813888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.shp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geometry (polygons) themselves</a:t>
            </a: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.shx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extra geometry information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.dbf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information (dBase IV format)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.prj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 &amp; coordinate system info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.cst </a:t>
            </a:r>
            <a:r>
              <a:rPr b="0" i="1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encoding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480040" y="6458040"/>
            <a:ext cx="4410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https://en.wikipedia.org/wiki/Shapefile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code wraps: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3" descr=""/>
          <p:cNvPicPr/>
          <p:nvPr/>
        </p:nvPicPr>
        <p:blipFill>
          <a:blip r:embed="rId1"/>
          <a:stretch/>
        </p:blipFill>
        <p:spPr>
          <a:xfrm>
            <a:off x="0" y="2476800"/>
            <a:ext cx="9143640" cy="674640"/>
          </a:xfrm>
          <a:prstGeom prst="rect">
            <a:avLst/>
          </a:prstGeom>
          <a:ln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2"/>
          <a:stretch/>
        </p:blipFill>
        <p:spPr>
          <a:xfrm>
            <a:off x="50760" y="4020480"/>
            <a:ext cx="9092880" cy="1815840"/>
          </a:xfrm>
          <a:prstGeom prst="rect">
            <a:avLst/>
          </a:prstGeom>
          <a:ln>
            <a:noFill/>
          </a:ln>
        </p:spPr>
      </p:pic>
      <p:sp>
        <p:nvSpPr>
          <p:cNvPr id="242" name="CustomShape 3"/>
          <p:cNvSpPr/>
          <p:nvPr/>
        </p:nvSpPr>
        <p:spPr>
          <a:xfrm>
            <a:off x="170640" y="3237480"/>
            <a:ext cx="77050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Above is an unfortunate file name – </a:t>
            </a:r>
            <a:r>
              <a:rPr b="1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rename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if you can. 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IMD.csv</a:t>
            </a: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much easier!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1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Map Making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457200" y="1753200"/>
            <a:ext cx="8229240" cy="4372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recap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spatial data &amp; CSV in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 data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Map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Start a New Project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Write your code in a Script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and Green post-its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we interested in space?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things are have an impact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Sometimes just because of space and what they are next to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More often, because of some other variable that varies over space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Advantages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Also Limitations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5" name="Picture 1" descr=""/>
          <p:cNvPicPr/>
          <p:nvPr/>
        </p:nvPicPr>
        <p:blipFill>
          <a:blip r:embed="rId1"/>
          <a:stretch/>
        </p:blipFill>
        <p:spPr>
          <a:xfrm>
            <a:off x="5613840" y="4239720"/>
            <a:ext cx="3072600" cy="22960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f49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720680" y="2784960"/>
            <a:ext cx="1818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 Nick Bearman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@nickbearmanuk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701240" y="31474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78" name="CustomShape 4"/>
          <p:cNvSpPr/>
          <p:nvPr/>
        </p:nvSpPr>
        <p:spPr>
          <a:xfrm>
            <a:off x="874800" y="2778120"/>
            <a:ext cx="3627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Wed 15 Feb 2017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GB" sz="18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10:00am – 4:00pm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5"/>
          <p:cNvSpPr/>
          <p:nvPr/>
        </p:nvSpPr>
        <p:spPr>
          <a:xfrm>
            <a:off x="6626520" y="278496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6"/>
          <p:cNvSpPr/>
          <p:nvPr/>
        </p:nvSpPr>
        <p:spPr>
          <a:xfrm>
            <a:off x="2072520" y="1548000"/>
            <a:ext cx="5096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3600" spc="-1" strike="noStrike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Confident Spatial Analysis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13" descr=""/>
          <p:cNvPicPr/>
          <p:nvPr/>
        </p:nvPicPr>
        <p:blipFill>
          <a:blip r:embed="rId1"/>
          <a:stretch/>
        </p:blipFill>
        <p:spPr>
          <a:xfrm>
            <a:off x="432000" y="5101200"/>
            <a:ext cx="2579760" cy="1034280"/>
          </a:xfrm>
          <a:prstGeom prst="rect">
            <a:avLst/>
          </a:prstGeom>
          <a:ln>
            <a:noFill/>
          </a:ln>
        </p:spPr>
      </p:pic>
      <p:pic>
        <p:nvPicPr>
          <p:cNvPr id="182" name="Picture 14" descr=""/>
          <p:cNvPicPr/>
          <p:nvPr/>
        </p:nvPicPr>
        <p:blipFill>
          <a:blip r:embed="rId2"/>
          <a:stretch/>
        </p:blipFill>
        <p:spPr>
          <a:xfrm>
            <a:off x="3412080" y="5082840"/>
            <a:ext cx="2059560" cy="1036800"/>
          </a:xfrm>
          <a:prstGeom prst="rect">
            <a:avLst/>
          </a:prstGeom>
          <a:ln>
            <a:noFill/>
          </a:ln>
        </p:spPr>
      </p:pic>
      <p:pic>
        <p:nvPicPr>
          <p:cNvPr id="183" name="Picture 15" descr=""/>
          <p:cNvPicPr/>
          <p:nvPr/>
        </p:nvPicPr>
        <p:blipFill>
          <a:blip r:embed="rId3"/>
          <a:stretch/>
        </p:blipFill>
        <p:spPr>
          <a:xfrm>
            <a:off x="5832000" y="5181840"/>
            <a:ext cx="3011400" cy="93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457200" y="386640"/>
            <a:ext cx="8229240" cy="5730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Challenges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Geocoding: locating individuals and events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/ Spatial Heterogeneity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Diagnosing spatial autocorrelation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and local indicators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Mapping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regression techniques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4" descr=""/>
          <p:cNvPicPr/>
          <p:nvPr/>
        </p:nvPicPr>
        <p:blipFill>
          <a:blip r:embed="rId1"/>
          <a:stretch/>
        </p:blipFill>
        <p:spPr>
          <a:xfrm>
            <a:off x="6435000" y="1645560"/>
            <a:ext cx="2440440" cy="22244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Locating individuals and 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Location depends on research question and the availability of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place of living or work?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 area of daily / yearly routines?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long-term longitudinal perspective?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higher scale (e.g. neighbourhood, local authority)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protect privacy geographical scale is often limited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Modifiable areal unit problem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251640" y="1600200"/>
            <a:ext cx="8434800" cy="5103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problem arising from the imposition of artificial units of spatial reporting on continuous geographical phenomenon resulting in the generation of artificial spatial patterns” (Heywood, 1998)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States and other forms of socio-political organization […] exercise their power in part through the ability to draw and redraw boundaries inside and around their territories” (Agnew, 2005)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(you) draw the boundaries is important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MPs in row over new seats set to push the boundaries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 u="sng">
                <a:solidFill>
                  <a:srgbClr val="00a3d6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http://www.bbc.co.uk/news/uk-england-</a:t>
            </a:r>
            <a:r>
              <a:rPr b="0" lang="en-US" sz="2800" spc="-1" strike="noStrike" u="sng">
                <a:solidFill>
                  <a:srgbClr val="00a3d6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34701595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Gerrymandering (US) / How to Lie with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57200" y="274680"/>
            <a:ext cx="8229240" cy="70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example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rcRect l="20545" t="25728" r="36200" b="8878"/>
          <a:stretch/>
        </p:blipFill>
        <p:spPr>
          <a:xfrm>
            <a:off x="1835640" y="1297080"/>
            <a:ext cx="4986360" cy="452268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the potential for error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 descr=""/>
          <p:cNvPicPr/>
          <p:nvPr/>
        </p:nvPicPr>
        <p:blipFill>
          <a:blip r:embed="rId1"/>
          <a:srcRect l="20873" t="27219" r="36634" b="10468"/>
          <a:stretch/>
        </p:blipFill>
        <p:spPr>
          <a:xfrm>
            <a:off x="1880640" y="1561320"/>
            <a:ext cx="4992120" cy="439200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178920" y="274680"/>
            <a:ext cx="8709840" cy="777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&amp; individualistic fallacy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178920" y="1180800"/>
            <a:ext cx="8709840" cy="5389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fallacy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ecological inference fallacy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macro data, whereby inferences about the nature of specific individuals are based solely upon aggregate statistics collected for the group to which those individuals belong.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Assuming every individual in the group has the group characteristics (e.g. IMD)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fallacy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</a:t>
            </a:r>
            <a:r>
              <a:rPr b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individualistic inference fallacy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is an error in the interpretation of statistical data in a study with micro data, whereby inferences about the nature of specific individuals are based solely upon individual statistics, not taking influences by the upper hierarchy contexts into account.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Assume everyone is individual, and no one is impacted by the group characteristics (e.g. IMD impacts)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(2nd order spatial process)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 (1988): “the existence of a functional relationship between what happens at one point in space and what happens elsewhere.“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Heterogeneity (1st order spatial process)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generated by spatial interaction. It refers to variation in relationships over space caused by the uniqueness of location or by spatially autocorrelated omitted variables].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251640" y="116640"/>
            <a:ext cx="871272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800" spc="-1" strike="noStrike">
                <a:solidFill>
                  <a:srgbClr val="646b86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Concepts of Spatial Dependence and Spatial Heterogeneity in Empirical Research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dependence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1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46c0a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fcd5b5"/>
                    </a:solidFill>
                  </a:tcPr>
                </a:tc>
              </a:tr>
            </a:tbl>
          </a:graphicData>
        </a:graphic>
      </p:graphicFrame>
      <p:sp>
        <p:nvSpPr>
          <p:cNvPr id="272" name="CustomShape 3"/>
          <p:cNvSpPr/>
          <p:nvPr/>
        </p:nvSpPr>
        <p:spPr>
          <a:xfrm>
            <a:off x="547920" y="1299960"/>
            <a:ext cx="2636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Prevalence of burglary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4"/>
          <p:cNvSpPr/>
          <p:nvPr/>
        </p:nvSpPr>
        <p:spPr>
          <a:xfrm>
            <a:off x="558720" y="4941720"/>
            <a:ext cx="287640" cy="215640"/>
          </a:xfrm>
          <a:prstGeom prst="rect">
            <a:avLst/>
          </a:prstGeom>
          <a:solidFill>
            <a:srgbClr val="fcd5b5"/>
          </a:solidFill>
          <a:ln w="25560">
            <a:solidFill>
              <a:srgbClr val="fcd5b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"/>
          <p:cNvSpPr/>
          <p:nvPr/>
        </p:nvSpPr>
        <p:spPr>
          <a:xfrm>
            <a:off x="900720" y="489600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1348560" y="4963320"/>
            <a:ext cx="287640" cy="215640"/>
          </a:xfrm>
          <a:prstGeom prst="rect">
            <a:avLst/>
          </a:prstGeom>
          <a:solidFill>
            <a:srgbClr val="fac090"/>
          </a:solidFill>
          <a:ln w="25560">
            <a:solidFill>
              <a:srgbClr val="fac09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7"/>
          <p:cNvSpPr/>
          <p:nvPr/>
        </p:nvSpPr>
        <p:spPr>
          <a:xfrm>
            <a:off x="1679040" y="491760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8"/>
          <p:cNvSpPr/>
          <p:nvPr/>
        </p:nvSpPr>
        <p:spPr>
          <a:xfrm>
            <a:off x="2480400" y="4967280"/>
            <a:ext cx="287640" cy="215640"/>
          </a:xfrm>
          <a:prstGeom prst="rect">
            <a:avLst/>
          </a:prstGeom>
          <a:solidFill>
            <a:srgbClr val="e46c0a"/>
          </a:solidFill>
          <a:ln w="25560">
            <a:solidFill>
              <a:srgbClr val="e46c0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CustomShape 9"/>
          <p:cNvSpPr/>
          <p:nvPr/>
        </p:nvSpPr>
        <p:spPr>
          <a:xfrm>
            <a:off x="2813400" y="492156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79" name="Table 10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c3d69b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77933c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f6228"/>
                    </a:solidFill>
                  </a:tcPr>
                </a:tc>
              </a:tr>
            </a:tbl>
          </a:graphicData>
        </a:graphic>
      </p:graphicFrame>
      <p:sp>
        <p:nvSpPr>
          <p:cNvPr id="280" name="CustomShape 11"/>
          <p:cNvSpPr/>
          <p:nvPr/>
        </p:nvSpPr>
        <p:spPr>
          <a:xfrm>
            <a:off x="4881240" y="4998600"/>
            <a:ext cx="287640" cy="215640"/>
          </a:xfrm>
          <a:prstGeom prst="rect">
            <a:avLst/>
          </a:prstGeom>
          <a:solidFill>
            <a:srgbClr val="c3d69b"/>
          </a:solidFill>
          <a:ln w="25560">
            <a:solidFill>
              <a:srgbClr val="c3d6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2"/>
          <p:cNvSpPr/>
          <p:nvPr/>
        </p:nvSpPr>
        <p:spPr>
          <a:xfrm>
            <a:off x="5223240" y="495288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3"/>
          <p:cNvSpPr/>
          <p:nvPr/>
        </p:nvSpPr>
        <p:spPr>
          <a:xfrm>
            <a:off x="5671080" y="5020200"/>
            <a:ext cx="287640" cy="215640"/>
          </a:xfrm>
          <a:prstGeom prst="rect">
            <a:avLst/>
          </a:prstGeom>
          <a:solidFill>
            <a:srgbClr val="77933c"/>
          </a:solidFill>
          <a:ln w="25560">
            <a:solidFill>
              <a:srgbClr val="77933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14"/>
          <p:cNvSpPr/>
          <p:nvPr/>
        </p:nvSpPr>
        <p:spPr>
          <a:xfrm>
            <a:off x="6001200" y="497448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5"/>
          <p:cNvSpPr/>
          <p:nvPr/>
        </p:nvSpPr>
        <p:spPr>
          <a:xfrm>
            <a:off x="6802920" y="5024160"/>
            <a:ext cx="287640" cy="215640"/>
          </a:xfrm>
          <a:prstGeom prst="rect">
            <a:avLst/>
          </a:prstGeom>
          <a:solidFill>
            <a:srgbClr val="4f6228"/>
          </a:solidFill>
          <a:ln w="25560">
            <a:solidFill>
              <a:srgbClr val="4f622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16"/>
          <p:cNvSpPr/>
          <p:nvPr/>
        </p:nvSpPr>
        <p:spPr>
          <a:xfrm>
            <a:off x="7135560" y="497844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17"/>
          <p:cNvSpPr/>
          <p:nvPr/>
        </p:nvSpPr>
        <p:spPr>
          <a:xfrm>
            <a:off x="4831560" y="1299960"/>
            <a:ext cx="2621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Income per household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heterogeneity example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8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17375e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558ed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</a:tr>
            </a:tbl>
          </a:graphicData>
        </a:graphic>
      </p:graphicFrame>
      <p:sp>
        <p:nvSpPr>
          <p:cNvPr id="289" name="CustomShape 3"/>
          <p:cNvSpPr/>
          <p:nvPr/>
        </p:nvSpPr>
        <p:spPr>
          <a:xfrm>
            <a:off x="1162080" y="1299960"/>
            <a:ext cx="169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Fertility levels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558720" y="4941720"/>
            <a:ext cx="287640" cy="215640"/>
          </a:xfrm>
          <a:prstGeom prst="rect">
            <a:avLst/>
          </a:prstGeom>
          <a:solidFill>
            <a:srgbClr val="8eb4e3"/>
          </a:solidFill>
          <a:ln w="25560">
            <a:solidFill>
              <a:srgbClr val="8eb4e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5"/>
          <p:cNvSpPr/>
          <p:nvPr/>
        </p:nvSpPr>
        <p:spPr>
          <a:xfrm>
            <a:off x="900720" y="489600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1348560" y="4963320"/>
            <a:ext cx="287640" cy="215640"/>
          </a:xfrm>
          <a:prstGeom prst="rect">
            <a:avLst/>
          </a:prstGeom>
          <a:solidFill>
            <a:srgbClr val="558ed5"/>
          </a:solidFill>
          <a:ln w="25560">
            <a:solidFill>
              <a:srgbClr val="558ed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7"/>
          <p:cNvSpPr/>
          <p:nvPr/>
        </p:nvSpPr>
        <p:spPr>
          <a:xfrm>
            <a:off x="1679040" y="491760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8"/>
          <p:cNvSpPr/>
          <p:nvPr/>
        </p:nvSpPr>
        <p:spPr>
          <a:xfrm>
            <a:off x="2480400" y="4967280"/>
            <a:ext cx="287640" cy="215640"/>
          </a:xfrm>
          <a:prstGeom prst="rect">
            <a:avLst/>
          </a:prstGeom>
          <a:solidFill>
            <a:srgbClr val="17375e"/>
          </a:solidFill>
          <a:ln w="25560">
            <a:solidFill>
              <a:srgbClr val="17375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9"/>
          <p:cNvSpPr/>
          <p:nvPr/>
        </p:nvSpPr>
        <p:spPr>
          <a:xfrm>
            <a:off x="2813400" y="492156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10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953735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d99694"/>
                    </a:solidFill>
                  </a:tcPr>
                </a:tc>
              </a:tr>
            </a:tbl>
          </a:graphicData>
        </a:graphic>
      </p:graphicFrame>
      <p:sp>
        <p:nvSpPr>
          <p:cNvPr id="297" name="CustomShape 11"/>
          <p:cNvSpPr/>
          <p:nvPr/>
        </p:nvSpPr>
        <p:spPr>
          <a:xfrm>
            <a:off x="4881240" y="4998600"/>
            <a:ext cx="287640" cy="215640"/>
          </a:xfrm>
          <a:prstGeom prst="rect">
            <a:avLst/>
          </a:prstGeom>
          <a:solidFill>
            <a:srgbClr val="e6b9b8"/>
          </a:solidFill>
          <a:ln w="25560">
            <a:solidFill>
              <a:srgbClr val="e6b9b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12"/>
          <p:cNvSpPr/>
          <p:nvPr/>
        </p:nvSpPr>
        <p:spPr>
          <a:xfrm>
            <a:off x="5223240" y="4952880"/>
            <a:ext cx="446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5671080" y="5020200"/>
            <a:ext cx="287640" cy="215640"/>
          </a:xfrm>
          <a:prstGeom prst="rect">
            <a:avLst/>
          </a:prstGeom>
          <a:solidFill>
            <a:srgbClr val="d99694"/>
          </a:solidFill>
          <a:ln w="25560">
            <a:solidFill>
              <a:srgbClr val="d9969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14"/>
          <p:cNvSpPr/>
          <p:nvPr/>
        </p:nvSpPr>
        <p:spPr>
          <a:xfrm>
            <a:off x="6001200" y="4974480"/>
            <a:ext cx="812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medium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5"/>
          <p:cNvSpPr/>
          <p:nvPr/>
        </p:nvSpPr>
        <p:spPr>
          <a:xfrm>
            <a:off x="6802920" y="5024160"/>
            <a:ext cx="287640" cy="215640"/>
          </a:xfrm>
          <a:prstGeom prst="rect">
            <a:avLst/>
          </a:prstGeom>
          <a:solidFill>
            <a:srgbClr val="953735"/>
          </a:solidFill>
          <a:ln w="25560">
            <a:solidFill>
              <a:srgbClr val="95373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16"/>
          <p:cNvSpPr/>
          <p:nvPr/>
        </p:nvSpPr>
        <p:spPr>
          <a:xfrm>
            <a:off x="7135560" y="4978440"/>
            <a:ext cx="516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7"/>
          <p:cNvSpPr/>
          <p:nvPr/>
        </p:nvSpPr>
        <p:spPr>
          <a:xfrm>
            <a:off x="4307040" y="1268640"/>
            <a:ext cx="378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Female labour force participation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457200" y="1600200"/>
            <a:ext cx="8229240" cy="482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can be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positive: clustering of high or low values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negative: clustering of neighbours with high and low values (chessboard pattern)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Effect of Spatial Autocorrelation in the error term is twofold: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makes OLS-estimates of the t-test values unreliable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 Spatial Autocorrelation inflates the value of the r²-statistic, negative Spatial Autocorrelation deflates it.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you get from the course?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2"/>
          <p:cNvSpPr txBox="1"/>
          <p:nvPr/>
        </p:nvSpPr>
        <p:spPr>
          <a:xfrm>
            <a:off x="457200" y="1311480"/>
            <a:ext cx="8229240" cy="457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GeoDa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4208040" y="3577680"/>
            <a:ext cx="4455000" cy="324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Defining neighbours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decide whether there is a spatial effect we need to calculate a neighbourhood </a:t>
            </a: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weight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 This can be base on: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Contiguity (adjacent spatial units)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(between centroids of polygons)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Limited number of nearest neighbours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the examples today we are using measures of contiguity.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Contiguity measures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09" name="Table 2"/>
          <p:cNvGraphicFramePr/>
          <p:nvPr/>
        </p:nvGraphicFramePr>
        <p:xfrm>
          <a:off x="53964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0" name="CustomShape 3"/>
          <p:cNvSpPr/>
          <p:nvPr/>
        </p:nvSpPr>
        <p:spPr>
          <a:xfrm>
            <a:off x="1142280" y="1299960"/>
            <a:ext cx="1882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order rook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11" name="Table 4"/>
          <p:cNvGraphicFramePr/>
          <p:nvPr/>
        </p:nvGraphicFramePr>
        <p:xfrm>
          <a:off x="4716000" y="1772640"/>
          <a:ext cx="2903760" cy="3039840"/>
        </p:xfrm>
        <a:graphic>
          <a:graphicData uri="http://schemas.openxmlformats.org/drawingml/2006/table">
            <a:tbl>
              <a:tblPr/>
              <a:tblGrid>
                <a:gridCol w="725760"/>
                <a:gridCol w="725760"/>
                <a:gridCol w="725760"/>
                <a:gridCol w="726480"/>
              </a:tblGrid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8eb4e3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  <a:tr h="759960"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</a:rPr>
                        <a:t>16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6b9b8"/>
                    </a:solidFill>
                  </a:tcPr>
                </a:tc>
              </a:tr>
            </a:tbl>
          </a:graphicData>
        </a:graphic>
      </p:graphicFrame>
      <p:sp>
        <p:nvSpPr>
          <p:cNvPr id="312" name="CustomShape 5"/>
          <p:cNvSpPr/>
          <p:nvPr/>
        </p:nvSpPr>
        <p:spPr>
          <a:xfrm>
            <a:off x="5160240" y="1268640"/>
            <a:ext cx="2060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order queen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Global measure of spatial autocorrelation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Picture 2" descr=""/>
          <p:cNvPicPr/>
          <p:nvPr/>
        </p:nvPicPr>
        <p:blipFill>
          <a:blip r:embed="rId1"/>
          <a:srcRect l="20220" t="26270" r="32179" b="35039"/>
          <a:stretch/>
        </p:blipFill>
        <p:spPr>
          <a:xfrm>
            <a:off x="52200" y="1778760"/>
            <a:ext cx="5167440" cy="252000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5479920" y="3237120"/>
            <a:ext cx="3051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Returns values of 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5350320" y="3850920"/>
            <a:ext cx="97812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4"/>
          <p:cNvSpPr/>
          <p:nvPr/>
        </p:nvSpPr>
        <p:spPr>
          <a:xfrm>
            <a:off x="7580520" y="3850920"/>
            <a:ext cx="113364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Negative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5"/>
          <p:cNvSpPr/>
          <p:nvPr/>
        </p:nvSpPr>
        <p:spPr>
          <a:xfrm>
            <a:off x="6357240" y="3850920"/>
            <a:ext cx="127764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GB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None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6"/>
          <p:cNvSpPr/>
          <p:nvPr/>
        </p:nvSpPr>
        <p:spPr>
          <a:xfrm>
            <a:off x="5649120" y="4821120"/>
            <a:ext cx="27126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186840" y="274680"/>
            <a:ext cx="849960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Scatter plot of spatial autocorrelation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-232560" y="1917000"/>
            <a:ext cx="257184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2" name="Picture 4" descr=""/>
          <p:cNvPicPr/>
          <p:nvPr/>
        </p:nvPicPr>
        <p:blipFill>
          <a:blip r:embed="rId1"/>
          <a:stretch/>
        </p:blipFill>
        <p:spPr>
          <a:xfrm>
            <a:off x="2654640" y="1099800"/>
            <a:ext cx="6234120" cy="568296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9ef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457200" y="1417680"/>
            <a:ext cx="8229240" cy="4708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look for unusual clusters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values are higher (or lower) than expected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univariate LISA: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identify statistically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significant clusters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5" name="Picture 2" descr=""/>
          <p:cNvPicPr/>
          <p:nvPr/>
        </p:nvPicPr>
        <p:blipFill>
          <a:blip r:embed="rId1"/>
          <a:stretch/>
        </p:blipFill>
        <p:spPr>
          <a:xfrm>
            <a:off x="6964920" y="3426840"/>
            <a:ext cx="2178720" cy="343080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1580760" y="3933000"/>
            <a:ext cx="5184360" cy="1007640"/>
          </a:xfrm>
          <a:prstGeom prst="wedgeEllipseCallout">
            <a:avLst>
              <a:gd name="adj1" fmla="val 72777"/>
              <a:gd name="adj2" fmla="val 56516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Indicators of Spatial Autocorrelation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4"/>
          <p:cNvSpPr/>
          <p:nvPr/>
        </p:nvSpPr>
        <p:spPr>
          <a:xfrm>
            <a:off x="5039280" y="6237360"/>
            <a:ext cx="1714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(Anselin, 1995)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measures of spatial autocorrelation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2" descr=""/>
          <p:cNvPicPr/>
          <p:nvPr/>
        </p:nvPicPr>
        <p:blipFill>
          <a:blip r:embed="rId1"/>
          <a:srcRect l="20873" t="24823" r="17829" b="9862"/>
          <a:stretch/>
        </p:blipFill>
        <p:spPr>
          <a:xfrm>
            <a:off x="1259640" y="1770840"/>
            <a:ext cx="6624360" cy="423504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395640" y="3240"/>
            <a:ext cx="8229240" cy="48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indicators of spatial autocorrelation (LISA maps)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121320" y="5371560"/>
            <a:ext cx="40579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White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significant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surrounded by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Light blue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 surrounded by  High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Pink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 surrounded by  Low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82440" y="1387800"/>
            <a:ext cx="9061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 Score in Greater Manchester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3" name="Picture 3" descr=""/>
          <p:cNvPicPr/>
          <p:nvPr/>
        </p:nvPicPr>
        <p:blipFill>
          <a:blip r:embed="rId1"/>
          <a:stretch/>
        </p:blipFill>
        <p:spPr>
          <a:xfrm>
            <a:off x="82440" y="1849680"/>
            <a:ext cx="4363200" cy="3528000"/>
          </a:xfrm>
          <a:prstGeom prst="rect">
            <a:avLst/>
          </a:prstGeom>
          <a:ln>
            <a:noFill/>
          </a:ln>
        </p:spPr>
      </p:pic>
      <p:pic>
        <p:nvPicPr>
          <p:cNvPr id="334" name="Picture 4" descr=""/>
          <p:cNvPicPr/>
          <p:nvPr/>
        </p:nvPicPr>
        <p:blipFill>
          <a:blip r:embed="rId2"/>
          <a:stretch/>
        </p:blipFill>
        <p:spPr>
          <a:xfrm>
            <a:off x="4575960" y="5371560"/>
            <a:ext cx="1980720" cy="1422000"/>
          </a:xfrm>
          <a:prstGeom prst="rect">
            <a:avLst/>
          </a:prstGeom>
          <a:ln>
            <a:noFill/>
          </a:ln>
        </p:spPr>
      </p:pic>
      <p:pic>
        <p:nvPicPr>
          <p:cNvPr id="335" name="Picture 6" descr=""/>
          <p:cNvPicPr/>
          <p:nvPr/>
        </p:nvPicPr>
        <p:blipFill>
          <a:blip r:embed="rId3"/>
          <a:stretch/>
        </p:blipFill>
        <p:spPr>
          <a:xfrm>
            <a:off x="4583160" y="1849680"/>
            <a:ext cx="4560480" cy="3407760"/>
          </a:xfrm>
          <a:prstGeom prst="rect">
            <a:avLst/>
          </a:prstGeom>
          <a:ln>
            <a:noFill/>
          </a:ln>
        </p:spPr>
      </p:pic>
      <p:pic>
        <p:nvPicPr>
          <p:cNvPr id="336" name="Picture 7" descr=""/>
          <p:cNvPicPr/>
          <p:nvPr/>
        </p:nvPicPr>
        <p:blipFill>
          <a:blip r:embed="rId4"/>
          <a:stretch/>
        </p:blipFill>
        <p:spPr>
          <a:xfrm>
            <a:off x="6773760" y="5384160"/>
            <a:ext cx="1993680" cy="140940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 </a:t>
            </a: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finally what might explain this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 provides a regression model which allows you to take account of spatial lag (the effect of neighbouring areas) or spatial error (spatial heterogeneity)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It is best to try and fit a standard regression  first so that you can compare the model fit criteria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the practical exercise we will explore these options further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Instructions in GeoDa and 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Predicting ‘Hardworking neighbourhoods’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(employed full time population / total pop.)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variables are more useful than others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correlate so we need to exclude them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Performing Spatial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457200" y="1896120"/>
            <a:ext cx="8229240" cy="422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GeoDa &amp; R for some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Please experiment as we go through 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 at 12:30pm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Carry on with Practical 3 if you finish 2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will do presentation after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457200" y="1144800"/>
            <a:ext cx="8229240" cy="4980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– Map Making Recap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(GeoDa &amp; RStudio)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Decision Making (RStudio)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Buffers, Overlays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Toilets, fire alarm, breaks, presentation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5760720" y="3144960"/>
            <a:ext cx="3061080" cy="24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GIS to help us make a decision from a number of available options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Wide range of applications: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to site a paint factory?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Where can we site some wind turbines?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would benefit most from public transport?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areas find it hard to access a GP?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etc.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GIS allows us to answer (some) of these questions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remember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CICO / Crap In -&gt; Crap Out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is only as good as your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won’t provide all the answers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1420200" y="162684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2127240" y="201528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2127240" y="123840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4"/>
          <p:cNvSpPr/>
          <p:nvPr/>
        </p:nvSpPr>
        <p:spPr>
          <a:xfrm>
            <a:off x="1425600" y="240984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5"/>
          <p:cNvSpPr/>
          <p:nvPr/>
        </p:nvSpPr>
        <p:spPr>
          <a:xfrm>
            <a:off x="2127240" y="279180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6"/>
          <p:cNvSpPr/>
          <p:nvPr/>
        </p:nvSpPr>
        <p:spPr>
          <a:xfrm>
            <a:off x="1420200" y="318636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7"/>
          <p:cNvSpPr/>
          <p:nvPr/>
        </p:nvSpPr>
        <p:spPr>
          <a:xfrm>
            <a:off x="2829960" y="240336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8"/>
          <p:cNvSpPr/>
          <p:nvPr/>
        </p:nvSpPr>
        <p:spPr>
          <a:xfrm>
            <a:off x="2127240" y="356868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9"/>
          <p:cNvSpPr/>
          <p:nvPr/>
        </p:nvSpPr>
        <p:spPr>
          <a:xfrm>
            <a:off x="720720" y="279180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69" name="Table 10"/>
          <p:cNvGraphicFramePr/>
          <p:nvPr/>
        </p:nvGraphicFramePr>
        <p:xfrm>
          <a:off x="6311880" y="236160"/>
          <a:ext cx="2562120" cy="58258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0" name="Table 11"/>
          <p:cNvGraphicFramePr/>
          <p:nvPr/>
        </p:nvGraphicFramePr>
        <p:xfrm>
          <a:off x="4321800" y="214200"/>
          <a:ext cx="886680" cy="373716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71" name="CustomShape 12"/>
          <p:cNvSpPr/>
          <p:nvPr/>
        </p:nvSpPr>
        <p:spPr>
          <a:xfrm>
            <a:off x="1929240" y="5017320"/>
            <a:ext cx="11163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13"/>
          <p:cNvSpPr/>
          <p:nvPr/>
        </p:nvSpPr>
        <p:spPr>
          <a:xfrm>
            <a:off x="4404600" y="4249080"/>
            <a:ext cx="662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14"/>
          <p:cNvSpPr/>
          <p:nvPr/>
        </p:nvSpPr>
        <p:spPr>
          <a:xfrm>
            <a:off x="7229880" y="6296760"/>
            <a:ext cx="9255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15"/>
          <p:cNvSpPr/>
          <p:nvPr/>
        </p:nvSpPr>
        <p:spPr>
          <a:xfrm>
            <a:off x="4961880" y="105084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5" name="CustomShape 16"/>
          <p:cNvSpPr/>
          <p:nvPr/>
        </p:nvSpPr>
        <p:spPr>
          <a:xfrm>
            <a:off x="4961880" y="143928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6" name="CustomShape 17"/>
          <p:cNvSpPr/>
          <p:nvPr/>
        </p:nvSpPr>
        <p:spPr>
          <a:xfrm>
            <a:off x="4961880" y="178092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7" name="CustomShape 18"/>
          <p:cNvSpPr/>
          <p:nvPr/>
        </p:nvSpPr>
        <p:spPr>
          <a:xfrm>
            <a:off x="4961880" y="219564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8" name="CustomShape 19"/>
          <p:cNvSpPr/>
          <p:nvPr/>
        </p:nvSpPr>
        <p:spPr>
          <a:xfrm>
            <a:off x="4961880" y="249768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79" name="CustomShape 20"/>
          <p:cNvSpPr/>
          <p:nvPr/>
        </p:nvSpPr>
        <p:spPr>
          <a:xfrm>
            <a:off x="4961880" y="2806200"/>
            <a:ext cx="1379160" cy="299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0" name="CustomShape 21"/>
          <p:cNvSpPr/>
          <p:nvPr/>
        </p:nvSpPr>
        <p:spPr>
          <a:xfrm>
            <a:off x="4961880" y="323748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1" name="CustomShape 22"/>
          <p:cNvSpPr/>
          <p:nvPr/>
        </p:nvSpPr>
        <p:spPr>
          <a:xfrm>
            <a:off x="4961880" y="3644280"/>
            <a:ext cx="1244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2" name="CustomShape 23"/>
          <p:cNvSpPr/>
          <p:nvPr/>
        </p:nvSpPr>
        <p:spPr>
          <a:xfrm>
            <a:off x="4961880" y="4063680"/>
            <a:ext cx="1244160" cy="62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83" name="CustomShape 24"/>
          <p:cNvSpPr/>
          <p:nvPr/>
        </p:nvSpPr>
        <p:spPr>
          <a:xfrm>
            <a:off x="457200" y="274680"/>
            <a:ext cx="362592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GB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Attribute Join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5" name="Table 2"/>
          <p:cNvGraphicFramePr/>
          <p:nvPr/>
        </p:nvGraphicFramePr>
        <p:xfrm>
          <a:off x="793800" y="2381400"/>
          <a:ext cx="3031920" cy="1482840"/>
        </p:xfrm>
        <a:graphic>
          <a:graphicData uri="http://schemas.openxmlformats.org/drawingml/2006/table">
            <a:tbl>
              <a:tblPr/>
              <a:tblGrid>
                <a:gridCol w="1497960"/>
                <a:gridCol w="1533960"/>
              </a:tblGrid>
              <a:tr h="6188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Course Participants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86" name="CustomShape 3"/>
          <p:cNvSpPr/>
          <p:nvPr/>
        </p:nvSpPr>
        <p:spPr>
          <a:xfrm>
            <a:off x="6365880" y="142956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5678640" y="181764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7080120" y="104148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9" name="Table 6"/>
          <p:cNvGraphicFramePr/>
          <p:nvPr/>
        </p:nvGraphicFramePr>
        <p:xfrm>
          <a:off x="7062480" y="2381400"/>
          <a:ext cx="1497960" cy="1482840"/>
        </p:xfrm>
        <a:graphic>
          <a:graphicData uri="http://schemas.openxmlformats.org/drawingml/2006/table">
            <a:tbl>
              <a:tblPr/>
              <a:tblGrid>
                <a:gridCol w="149796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0" name="Table 7"/>
          <p:cNvGraphicFramePr/>
          <p:nvPr/>
        </p:nvGraphicFramePr>
        <p:xfrm>
          <a:off x="4809240" y="4642920"/>
          <a:ext cx="3112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1556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County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Population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Cornwall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536,000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Devon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1,100,000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Somerset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529,000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91" name="CustomShape 8"/>
          <p:cNvSpPr/>
          <p:nvPr/>
        </p:nvSpPr>
        <p:spPr>
          <a:xfrm flipV="1">
            <a:off x="3825720" y="2825640"/>
            <a:ext cx="2889000" cy="43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2" name="CustomShape 9"/>
          <p:cNvSpPr/>
          <p:nvPr/>
        </p:nvSpPr>
        <p:spPr>
          <a:xfrm>
            <a:off x="3825720" y="3257640"/>
            <a:ext cx="2539800" cy="138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Attribute Join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4" name="Table 2"/>
          <p:cNvGraphicFramePr/>
          <p:nvPr/>
        </p:nvGraphicFramePr>
        <p:xfrm>
          <a:off x="285120" y="1041480"/>
          <a:ext cx="4524120" cy="14828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95" name="CustomShape 3"/>
          <p:cNvSpPr/>
          <p:nvPr/>
        </p:nvSpPr>
        <p:spPr>
          <a:xfrm>
            <a:off x="6837480" y="542988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6150600" y="581796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30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5"/>
          <p:cNvSpPr/>
          <p:nvPr/>
        </p:nvSpPr>
        <p:spPr>
          <a:xfrm>
            <a:off x="7552080" y="5041800"/>
            <a:ext cx="900000" cy="7758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GB" sz="1800" spc="-1" strike="noStrike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98" name="Table 6"/>
          <p:cNvGraphicFramePr/>
          <p:nvPr/>
        </p:nvGraphicFramePr>
        <p:xfrm>
          <a:off x="3002040" y="322128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399" name="CustomShape 7"/>
          <p:cNvSpPr/>
          <p:nvPr/>
        </p:nvSpPr>
        <p:spPr>
          <a:xfrm>
            <a:off x="3699000" y="2793960"/>
            <a:ext cx="1327320" cy="42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0" name="CustomShape 8"/>
          <p:cNvSpPr/>
          <p:nvPr/>
        </p:nvSpPr>
        <p:spPr>
          <a:xfrm>
            <a:off x="5026320" y="4704840"/>
            <a:ext cx="1810800" cy="72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Join - Point in Polygon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1200" cy="3873240"/>
          </a:xfrm>
          <a:prstGeom prst="rect">
            <a:avLst/>
          </a:prstGeom>
          <a:ln>
            <a:noFill/>
          </a:ln>
        </p:spPr>
      </p:pic>
      <p:pic>
        <p:nvPicPr>
          <p:cNvPr id="405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880" cy="37836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Recap RStudio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 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Attribute Joins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Postcode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&gt; Address &gt; Postcode &gt; IMD deprivation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08" name="Table 3"/>
          <p:cNvGraphicFramePr/>
          <p:nvPr/>
        </p:nvGraphicFramePr>
        <p:xfrm>
          <a:off x="155520" y="2314440"/>
          <a:ext cx="4524120" cy="14828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" name="Table 4"/>
          <p:cNvGraphicFramePr/>
          <p:nvPr/>
        </p:nvGraphicFramePr>
        <p:xfrm>
          <a:off x="4981680" y="253368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Name | Address | Medical Data | IMD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Confidential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Perhaps only interested in medial data and IMD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need to go through Name and Address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2" name="Table 1"/>
          <p:cNvGraphicFramePr/>
          <p:nvPr/>
        </p:nvGraphicFramePr>
        <p:xfrm>
          <a:off x="285120" y="165240"/>
          <a:ext cx="4524120" cy="14828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3" name="Table 2"/>
          <p:cNvGraphicFramePr/>
          <p:nvPr/>
        </p:nvGraphicFramePr>
        <p:xfrm>
          <a:off x="285120" y="315936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4" name="Table 3"/>
          <p:cNvGraphicFramePr/>
          <p:nvPr/>
        </p:nvGraphicFramePr>
        <p:xfrm>
          <a:off x="4948200" y="464292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5" name="Table 4"/>
          <p:cNvGraphicFramePr/>
          <p:nvPr/>
        </p:nvGraphicFramePr>
        <p:xfrm>
          <a:off x="4809240" y="241776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6" name="Table 1"/>
          <p:cNvGraphicFramePr/>
          <p:nvPr/>
        </p:nvGraphicFramePr>
        <p:xfrm>
          <a:off x="285120" y="165240"/>
          <a:ext cx="4524120" cy="1482840"/>
        </p:xfrm>
        <a:graphic>
          <a:graphicData uri="http://schemas.openxmlformats.org/drawingml/2006/table">
            <a:tbl>
              <a:tblPr/>
              <a:tblGrid>
                <a:gridCol w="1484280"/>
                <a:gridCol w="1674360"/>
                <a:gridCol w="1365480"/>
              </a:tblGrid>
              <a:tr h="355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Address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 The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481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23 High Street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604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 Falmouth Road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7" name="Table 2"/>
          <p:cNvGraphicFramePr/>
          <p:nvPr/>
        </p:nvGraphicFramePr>
        <p:xfrm>
          <a:off x="285120" y="315936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Name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J Smith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 Jones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N Coles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8" name="Table 3"/>
          <p:cNvGraphicFramePr/>
          <p:nvPr/>
        </p:nvGraphicFramePr>
        <p:xfrm>
          <a:off x="5095080" y="222732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Postcode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Coordinate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TR1 1DE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345000 450000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PL6 7TH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645000 650000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L17 9QA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845000 750000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" name="Table 4"/>
          <p:cNvGraphicFramePr/>
          <p:nvPr/>
        </p:nvGraphicFramePr>
        <p:xfrm>
          <a:off x="5086800" y="4688280"/>
          <a:ext cx="4048560" cy="1482840"/>
        </p:xfrm>
        <a:graphic>
          <a:graphicData uri="http://schemas.openxmlformats.org/drawingml/2006/table">
            <a:tbl>
              <a:tblPr/>
              <a:tblGrid>
                <a:gridCol w="1556280"/>
                <a:gridCol w="249228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Shapefile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20" name="CustomShape 5"/>
          <p:cNvSpPr/>
          <p:nvPr/>
        </p:nvSpPr>
        <p:spPr>
          <a:xfrm>
            <a:off x="2547360" y="1917720"/>
            <a:ext cx="4572000" cy="30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1" name="CustomShape 6"/>
          <p:cNvSpPr/>
          <p:nvPr/>
        </p:nvSpPr>
        <p:spPr>
          <a:xfrm flipH="1">
            <a:off x="7111080" y="3710520"/>
            <a:ext cx="792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2" name="CustomShape 7"/>
          <p:cNvSpPr/>
          <p:nvPr/>
        </p:nvSpPr>
        <p:spPr>
          <a:xfrm flipH="1">
            <a:off x="2308680" y="1917720"/>
            <a:ext cx="237240" cy="12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aphicFrame>
        <p:nvGraphicFramePr>
          <p:cNvPr id="423" name="Table 8"/>
          <p:cNvGraphicFramePr/>
          <p:nvPr/>
        </p:nvGraphicFramePr>
        <p:xfrm>
          <a:off x="285120" y="5169240"/>
          <a:ext cx="4048560" cy="148284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24" name="CustomShape 9"/>
          <p:cNvSpPr/>
          <p:nvPr/>
        </p:nvSpPr>
        <p:spPr>
          <a:xfrm>
            <a:off x="2309400" y="4642920"/>
            <a:ext cx="360" cy="52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5" name="CustomShape 10"/>
          <p:cNvSpPr/>
          <p:nvPr/>
        </p:nvSpPr>
        <p:spPr>
          <a:xfrm flipV="1" rot="10800000">
            <a:off x="7119720" y="6651720"/>
            <a:ext cx="4809600" cy="480600"/>
          </a:xfrm>
          <a:prstGeom prst="bentConnector4">
            <a:avLst>
              <a:gd name="adj1" fmla="val 50079"/>
              <a:gd name="adj2" fmla="val 127723"/>
            </a:avLst>
          </a:prstGeom>
          <a:noFill/>
          <a:ln>
            <a:round/>
            <a:tailEnd len="med" type="arrow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TextShape 2"/>
          <p:cNvSpPr txBox="1"/>
          <p:nvPr/>
        </p:nvSpPr>
        <p:spPr>
          <a:xfrm>
            <a:off x="457200" y="1600200"/>
            <a:ext cx="463752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28" name="Table 3"/>
          <p:cNvGraphicFramePr/>
          <p:nvPr/>
        </p:nvGraphicFramePr>
        <p:xfrm>
          <a:off x="5095080" y="1475280"/>
          <a:ext cx="4048560" cy="148284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TextShape 2"/>
          <p:cNvSpPr txBox="1"/>
          <p:nvPr/>
        </p:nvSpPr>
        <p:spPr>
          <a:xfrm>
            <a:off x="457200" y="1600200"/>
            <a:ext cx="463752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mix of attribute and spatial joins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in linked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aside – Two types of “Linked Data”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Joined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Semantic web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31" name="Table 3"/>
          <p:cNvGraphicFramePr/>
          <p:nvPr/>
        </p:nvGraphicFramePr>
        <p:xfrm>
          <a:off x="5095080" y="1475280"/>
          <a:ext cx="4048560" cy="1482840"/>
        </p:xfrm>
        <a:graphic>
          <a:graphicData uri="http://schemas.openxmlformats.org/drawingml/2006/table">
            <a:tbl>
              <a:tblPr/>
              <a:tblGrid>
                <a:gridCol w="2064240"/>
                <a:gridCol w="1984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Medical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GB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IMD (Average)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d16349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Heart Disease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3.44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Stroke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6.55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6eae8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Tooth Ache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GB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2.33</a:t>
                      </a:r>
                      <a:endParaRPr b="0" lang="en-GB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dd2cf"/>
                    </a:solidFill>
                  </a:tcPr>
                </a:tc>
              </a:tr>
            </a:tbl>
          </a:graphicData>
        </a:graphic>
      </p:graphicFrame>
      <p:sp>
        <p:nvSpPr>
          <p:cNvPr id="432" name="CustomShape 4"/>
          <p:cNvSpPr/>
          <p:nvPr/>
        </p:nvSpPr>
        <p:spPr>
          <a:xfrm>
            <a:off x="4474080" y="6126120"/>
            <a:ext cx="3537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http://data.ordnancesurvey.co.uk/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3" name="Picture 5" descr=""/>
          <p:cNvPicPr/>
          <p:nvPr/>
        </p:nvPicPr>
        <p:blipFill>
          <a:blip r:embed="rId1"/>
          <a:stretch/>
        </p:blipFill>
        <p:spPr>
          <a:xfrm>
            <a:off x="5095080" y="3429000"/>
            <a:ext cx="3939120" cy="1190160"/>
          </a:xfrm>
          <a:prstGeom prst="rect">
            <a:avLst/>
          </a:prstGeom>
          <a:ln>
            <a:noFill/>
          </a:ln>
        </p:spPr>
      </p:pic>
      <p:pic>
        <p:nvPicPr>
          <p:cNvPr id="434" name="Picture 6" descr=""/>
          <p:cNvPicPr/>
          <p:nvPr/>
        </p:nvPicPr>
        <p:blipFill>
          <a:blip r:embed="rId2"/>
          <a:stretch/>
        </p:blipFill>
        <p:spPr>
          <a:xfrm>
            <a:off x="5042880" y="4746600"/>
            <a:ext cx="4005720" cy="125388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Data 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spatial data in is one of the key elements of any GIS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Joining (Attribute &amp; Spatial)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Linked Data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Once you have the data in, we need to do something with it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Answering the question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Picture 7" descr=""/>
          <p:cNvPicPr/>
          <p:nvPr/>
        </p:nvPicPr>
        <p:blipFill>
          <a:blip r:embed="rId1"/>
          <a:srcRect l="0" t="20214" r="58653" b="42636"/>
          <a:stretch/>
        </p:blipFill>
        <p:spPr>
          <a:xfrm>
            <a:off x="5936040" y="4730760"/>
            <a:ext cx="2318760" cy="163476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(Affordable) public transport can help with deprivation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benefits of providing new public transport in deprived areas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https://www.jrf.org.uk/report/benefits-providing-new-public-transport-deprived-areas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Transport and Poverty: A Review of the Evidence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https://www.ucl.ac.uk/transport-institute/pdfs/transport-poverty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Deprivation &amp; Transport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looking at Metrolink tram in Greater Manchester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principles can easily be applied to any other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 you go through the practical: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might these concepts be applied to your data?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spatial analysis techniques might be useful?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IMD – Index of Multiple Deprivation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369000" y="6429600"/>
            <a:ext cx="8317440" cy="421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https://www.gov.uk/government/statistics/english-indices-of-deprivation-2015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5" name="Picture 2" descr=""/>
          <p:cNvPicPr/>
          <p:nvPr/>
        </p:nvPicPr>
        <p:blipFill>
          <a:blip r:embed="rId1"/>
          <a:stretch/>
        </p:blipFill>
        <p:spPr>
          <a:xfrm>
            <a:off x="872280" y="950400"/>
            <a:ext cx="7288200" cy="5398560"/>
          </a:xfrm>
          <a:prstGeom prst="rect">
            <a:avLst/>
          </a:prstGeom>
          <a:ln>
            <a:noFill/>
          </a:ln>
        </p:spPr>
      </p:pic>
      <p:sp>
        <p:nvSpPr>
          <p:cNvPr id="446" name="CustomShape 4"/>
          <p:cNvSpPr/>
          <p:nvPr/>
        </p:nvSpPr>
        <p:spPr>
          <a:xfrm>
            <a:off x="882000" y="1433880"/>
            <a:ext cx="157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5"/>
          <p:cNvSpPr/>
          <p:nvPr/>
        </p:nvSpPr>
        <p:spPr>
          <a:xfrm>
            <a:off x="6577200" y="1351080"/>
            <a:ext cx="1520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Lowest score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Decision Making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using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 &amp; Averages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Picture 1" descr=""/>
          <p:cNvPicPr/>
          <p:nvPr/>
        </p:nvPicPr>
        <p:blipFill>
          <a:blip r:embed="rId1"/>
          <a:stretch/>
        </p:blipFill>
        <p:spPr>
          <a:xfrm>
            <a:off x="711360" y="1137600"/>
            <a:ext cx="3612240" cy="3754080"/>
          </a:xfrm>
          <a:prstGeom prst="rect">
            <a:avLst/>
          </a:prstGeom>
          <a:ln>
            <a:noFill/>
          </a:ln>
        </p:spPr>
      </p:pic>
      <p:pic>
        <p:nvPicPr>
          <p:cNvPr id="455" name="Picture 2" descr=""/>
          <p:cNvPicPr/>
          <p:nvPr/>
        </p:nvPicPr>
        <p:blipFill>
          <a:blip r:embed="rId2"/>
          <a:stretch/>
        </p:blipFill>
        <p:spPr>
          <a:xfrm>
            <a:off x="4893840" y="2241720"/>
            <a:ext cx="3669840" cy="374328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8" name="Picture 3" descr=""/>
          <p:cNvPicPr/>
          <p:nvPr/>
        </p:nvPicPr>
        <p:blipFill>
          <a:blip r:embed="rId1"/>
          <a:stretch/>
        </p:blipFill>
        <p:spPr>
          <a:xfrm>
            <a:off x="16560" y="1066680"/>
            <a:ext cx="4541400" cy="5790960"/>
          </a:xfrm>
          <a:prstGeom prst="rect">
            <a:avLst/>
          </a:prstGeom>
          <a:ln>
            <a:noFill/>
          </a:ln>
        </p:spPr>
      </p:pic>
      <p:pic>
        <p:nvPicPr>
          <p:cNvPr id="459" name="Picture 4" descr=""/>
          <p:cNvPicPr/>
          <p:nvPr/>
        </p:nvPicPr>
        <p:blipFill>
          <a:blip r:embed="rId2"/>
          <a:stretch/>
        </p:blipFill>
        <p:spPr>
          <a:xfrm>
            <a:off x="4191120" y="1066680"/>
            <a:ext cx="4952520" cy="579096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Picture 7" descr=""/>
          <p:cNvPicPr/>
          <p:nvPr/>
        </p:nvPicPr>
        <p:blipFill>
          <a:blip r:embed="rId1"/>
          <a:stretch/>
        </p:blipFill>
        <p:spPr>
          <a:xfrm>
            <a:off x="2482560" y="2845440"/>
            <a:ext cx="6451200" cy="3873240"/>
          </a:xfrm>
          <a:prstGeom prst="rect">
            <a:avLst/>
          </a:prstGeom>
          <a:ln>
            <a:noFill/>
          </a:ln>
        </p:spPr>
      </p:pic>
      <p:pic>
        <p:nvPicPr>
          <p:cNvPr id="464" name="Picture 1" descr=""/>
          <p:cNvPicPr/>
          <p:nvPr/>
        </p:nvPicPr>
        <p:blipFill>
          <a:blip r:embed="rId2"/>
          <a:stretch/>
        </p:blipFill>
        <p:spPr>
          <a:xfrm>
            <a:off x="52920" y="1071360"/>
            <a:ext cx="3800880" cy="3783600"/>
          </a:xfrm>
          <a:prstGeom prst="rect">
            <a:avLst/>
          </a:prstGeom>
          <a:ln>
            <a:noFill/>
          </a:ln>
        </p:spPr>
      </p:pic>
      <p:sp>
        <p:nvSpPr>
          <p:cNvPr id="465" name="CustomShape 4"/>
          <p:cNvSpPr/>
          <p:nvPr/>
        </p:nvSpPr>
        <p:spPr>
          <a:xfrm>
            <a:off x="4125240" y="1506240"/>
            <a:ext cx="4268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GB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Converting LSOA polygons to points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457200" y="992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code easier to use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used many already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Any code can be made a function (maps)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8" name="Picture 3" descr=""/>
          <p:cNvPicPr/>
          <p:nvPr/>
        </p:nvPicPr>
        <p:blipFill>
          <a:blip r:embed="rId1"/>
          <a:stretch/>
        </p:blipFill>
        <p:spPr>
          <a:xfrm>
            <a:off x="283680" y="2814120"/>
            <a:ext cx="8699040" cy="3924000"/>
          </a:xfrm>
          <a:prstGeom prst="rect">
            <a:avLst/>
          </a:prstGeom>
          <a:ln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File Formats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457200" y="99216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Currently been using Shapefiles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They are just one of many formats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Tram line data is in GeoJSON: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 in Notepad if you are interested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5" descr=""/>
          <p:cNvPicPr/>
          <p:nvPr/>
        </p:nvPicPr>
        <p:blipFill>
          <a:blip r:embed="rId1"/>
          <a:stretch/>
        </p:blipFill>
        <p:spPr>
          <a:xfrm>
            <a:off x="457200" y="2906280"/>
            <a:ext cx="7797600" cy="52020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3 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 and Intersections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457200" y="1583640"/>
            <a:ext cx="8229240" cy="454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Libraries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directory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Things to think about: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easier / harder in RStudio compared to other software?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other data could we use?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else could we do the analysis?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5" name="Picture 7" descr=""/>
          <p:cNvPicPr/>
          <p:nvPr/>
        </p:nvPicPr>
        <p:blipFill>
          <a:blip r:embed="rId1"/>
          <a:stretch/>
        </p:blipFill>
        <p:spPr>
          <a:xfrm>
            <a:off x="4423320" y="1583640"/>
            <a:ext cx="2526840" cy="91404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 / Coffee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9:45 - 10:05am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10:05 - 10:45am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P.1 RStudio Map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10:45 - 11:15am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11:15 - 12:30pm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P.2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12:30 - 1:30pm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1:30 - 1:45pm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1:45 - 3:00pm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P.3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3:00 - 3:15pm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3:15 - 4pm/4:30pm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P.4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457200" y="1417680"/>
            <a:ext cx="8229240" cy="530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– 10:30am – Spatial data &amp; EDA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10:30am – 11:00am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Recap RStudio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11:30am –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11:30am – 12:30pm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Spatial Analysis 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1:30pm – Lunch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– 1:45pm – Spatial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– 3:00pm – 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Buffers / Intersections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b="0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</a:t>
            </a:r>
            <a:r>
              <a:rPr b="0" i="1" lang="en-US" sz="2800" spc="-1" strike="sng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3:15pm – Tea/Coffee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4pm/4:30pm – </a:t>
            </a:r>
            <a:r>
              <a:rPr b="0" i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Regression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Exploratory Data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First, a step back: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Analysis that is Exploratory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formal hypothesis testing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Playing with and exploring the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start with descriptive statistics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Mean, St Dev, etc.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Usually first step to develop formal hypothesis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4: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457200" y="1717200"/>
            <a:ext cx="8229240" cy="4408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Brief overview of Regression in GeoDa &amp; R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Feel free to experiment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try some of the techniques we’ve discussed on your own data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have you got from the course?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457200" y="1311480"/>
            <a:ext cx="8229240" cy="457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a range of GIS software to perform a range of spatial analysis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and GeoDa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Develop your confidence in using RStudio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handling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Functions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Course Outline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Analysis &amp; Decision Making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Clustering, Regression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Buffers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GeoDa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 / Clustering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 and Cons -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TextShape 2"/>
          <p:cNvSpPr txBox="1"/>
          <p:nvPr/>
        </p:nvSpPr>
        <p:spPr>
          <a:xfrm>
            <a:off x="457200" y="1239120"/>
            <a:ext cx="8229240" cy="488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scriptable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easily repeatable (change buffer)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custom analysis (&amp; functions)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steeper learning curve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analysis gets very complex very quickly (poly in poly overlay)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5" name="Picture 5" descr=""/>
          <p:cNvPicPr/>
          <p:nvPr/>
        </p:nvPicPr>
        <p:blipFill>
          <a:blip r:embed="rId1"/>
          <a:stretch/>
        </p:blipFill>
        <p:spPr>
          <a:xfrm>
            <a:off x="6972120" y="1433160"/>
            <a:ext cx="1541160" cy="116460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References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Agnew, (2005) Sovereignty regimes: Territoriality and state authority in contemporary world politics, Annals of the Association of American Geographers, 437-461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Anselin, (1988) Spatial Econometrics: Methods and Models, vol.4. Studies in Operational Regional Science. Dordrecht: Springer Netherlands. </a:t>
            </a:r>
            <a:r>
              <a:rPr b="0" lang="en-US" sz="3200" spc="-1" strike="noStrike" u="sng">
                <a:solidFill>
                  <a:srgbClr val="00a3d6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http://link.springer.com/10.1007/978-94-015-7799-</a:t>
            </a:r>
            <a:r>
              <a:rPr b="0" lang="en-US" sz="3200" spc="-1" strike="noStrike" u="sng">
                <a:solidFill>
                  <a:srgbClr val="00a3d6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1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Anselin, L. (1995). Local Indicators of Spatial Association - LISA. Geographical Analysis </a:t>
            </a: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27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93–115.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Brunsdon, C. &amp; Comber L. (2015) An Introduction to R for Spatial Analysis and Mapping, Sage Publishing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Heywood (1998) Introduction to Geographical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Information Systems. New York: Addison Wesley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Longman.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9" name="Picture 7" descr=""/>
          <p:cNvPicPr/>
          <p:nvPr/>
        </p:nvPicPr>
        <p:blipFill>
          <a:blip r:embed="rId3"/>
          <a:stretch/>
        </p:blipFill>
        <p:spPr>
          <a:xfrm>
            <a:off x="7366680" y="4470480"/>
            <a:ext cx="1319760" cy="187884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/ phone / in person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Three levels of data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457200" y="10537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Numeric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Descriptive Maps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1"/>
          <a:stretch/>
        </p:blipFill>
        <p:spPr>
          <a:xfrm>
            <a:off x="4955400" y="1007640"/>
            <a:ext cx="3971520" cy="2553120"/>
          </a:xfrm>
          <a:prstGeom prst="rect">
            <a:avLst/>
          </a:prstGeom>
          <a:ln>
            <a:noFill/>
          </a:ln>
        </p:spPr>
      </p:pic>
      <p:sp>
        <p:nvSpPr>
          <p:cNvPr id="204" name="CustomShape 3"/>
          <p:cNvSpPr/>
          <p:nvPr/>
        </p:nvSpPr>
        <p:spPr>
          <a:xfrm>
            <a:off x="4751280" y="3586680"/>
            <a:ext cx="4392360" cy="1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GB" sz="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https://en.wikipedia.org/wiki/File:Passenger_numbers_for_London_Airports_in_a_bar_graph.png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5016960" y="3775320"/>
            <a:ext cx="36536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14440" indent="-51408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3"/>
            </a:pPr>
            <a:r>
              <a:rPr b="0" lang="en-GB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Analytics</a:t>
            </a:r>
            <a:endParaRPr b="0" lang="en-GB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8" descr=""/>
          <p:cNvPicPr/>
          <p:nvPr/>
        </p:nvPicPr>
        <p:blipFill>
          <a:blip r:embed="rId2"/>
          <a:srcRect l="1370" t="1026" r="1370" b="11306"/>
          <a:stretch/>
        </p:blipFill>
        <p:spPr>
          <a:xfrm>
            <a:off x="5763600" y="4359960"/>
            <a:ext cx="3163320" cy="243252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  <p:pic>
        <p:nvPicPr>
          <p:cNvPr id="207" name="Picture 6" descr=""/>
          <p:cNvPicPr/>
          <p:nvPr/>
        </p:nvPicPr>
        <p:blipFill>
          <a:blip r:embed="rId3"/>
          <a:stretch/>
        </p:blipFill>
        <p:spPr>
          <a:xfrm>
            <a:off x="159840" y="2270520"/>
            <a:ext cx="4591080" cy="3039480"/>
          </a:xfrm>
          <a:prstGeom prst="rect">
            <a:avLst/>
          </a:prstGeom>
          <a:ln>
            <a:noFill/>
          </a:ln>
        </p:spPr>
      </p:pic>
      <p:pic>
        <p:nvPicPr>
          <p:cNvPr id="208" name="Picture 10" descr=""/>
          <p:cNvPicPr/>
          <p:nvPr/>
        </p:nvPicPr>
        <p:blipFill>
          <a:blip r:embed="rId4"/>
          <a:stretch/>
        </p:blipFill>
        <p:spPr>
          <a:xfrm>
            <a:off x="372960" y="5200560"/>
            <a:ext cx="3472200" cy="1657080"/>
          </a:xfrm>
          <a:prstGeom prst="rect">
            <a:avLst/>
          </a:prstGeom>
          <a:ln>
            <a:noFill/>
          </a:ln>
        </p:spPr>
      </p:pic>
      <p:pic>
        <p:nvPicPr>
          <p:cNvPr id="209" name="Picture 9" descr=""/>
          <p:cNvPicPr/>
          <p:nvPr/>
        </p:nvPicPr>
        <p:blipFill>
          <a:blip r:embed="rId5"/>
          <a:srcRect l="803" t="0" r="918" b="10593"/>
          <a:stretch/>
        </p:blipFill>
        <p:spPr>
          <a:xfrm>
            <a:off x="4012920" y="4359960"/>
            <a:ext cx="3260160" cy="238968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0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02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st="8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02">
                                            <p:txEl>
                                              <p:pRg st="8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02">
                                            <p:txEl>
                                              <p:pRg st="8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Making &amp; RStudio Recap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457200" y="1311480"/>
            <a:ext cx="8229240" cy="481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Previously / yesterday: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GIS / spatial data?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selecting classes important?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RStudio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 CSV / shapefiles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Manage data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Loops &amp; Scripts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Libraries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(Spatial) Data Structure in R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Will do a quick recap of RStudio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6436080" y="634968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17689</TotalTime>
  <Application>LibreOffice/5.1.6.2$Windows_x86 LibreOffice_project/07ac168c60a517dba0f0d7bc7540f5afa45f0909</Application>
  <Words>3619</Words>
  <Paragraphs>798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2014-07-02T09:19:05Z</dcterms:created>
  <dc:creator>Nick Bearman</dc:creator>
  <dc:description/>
  <dc:language>en-GB</dc:language>
  <cp:lastModifiedBy>Nick Bearman</cp:lastModifiedBy>
  <cp:lastPrinted>2016-11-03T08:51:32Z</cp:lastPrinted>
  <dcterms:modified xsi:type="dcterms:W3CDTF">2017-01-25T12:25:17Z</dcterms:modified>
  <cp:revision>253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5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75</vt:i4>
  </property>
</Properties>
</file>